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2.xml" ContentType="application/vnd.openxmlformats-officedocument.presentationml.notes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22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2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7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2B0FB9E5-CE4A-4B56-87D7-DA2A68354FEE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2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4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solidFill>
            <a:srgbClr val="50b4c8"/>
          </a:solidFill>
          <a:ln w="12600">
            <a:noFill/>
          </a:ln>
        </p:spPr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4" Type="http://schemas.openxmlformats.org/officeDocument/2006/relationships/image" Target="../media/image26.png"/><Relationship Id="rId15" Type="http://schemas.openxmlformats.org/officeDocument/2006/relationships/image" Target="../media/image27.png"/><Relationship Id="rId16" Type="http://schemas.openxmlformats.org/officeDocument/2006/relationships/image" Target="../media/image28.png"/><Relationship Id="rId17" Type="http://schemas.openxmlformats.org/officeDocument/2006/relationships/image" Target="../media/image29.png"/><Relationship Id="rId18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03360" y="770400"/>
            <a:ext cx="10780560" cy="335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80000"/>
              </a:lnSpc>
            </a:pPr>
            <a:r>
              <a:rPr lang="en-US" sz="8800">
                <a:solidFill>
                  <a:srgbClr val="ffffff"/>
                </a:solidFill>
                <a:latin typeface="Calibri Light"/>
              </a:rPr>
              <a:t>Load Testing</a:t>
            </a:r>
            <a:endParaRPr/>
          </a:p>
        </p:txBody>
      </p:sp>
      <p:sp>
        <p:nvSpPr>
          <p:cNvPr id="79" name="CustomShape 2"/>
          <p:cNvSpPr/>
          <p:nvPr/>
        </p:nvSpPr>
        <p:spPr>
          <a:xfrm>
            <a:off x="667440" y="4206960"/>
            <a:ext cx="9226440" cy="1644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Calibri Light"/>
              </a:rPr>
              <a:t>Surviving Under Stress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Exercise</a:t>
            </a:r>
            <a:endParaRPr/>
          </a:p>
        </p:txBody>
      </p:sp>
      <p:sp>
        <p:nvSpPr>
          <p:cNvPr id="126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7" name="CustomShape 3"/>
          <p:cNvSpPr/>
          <p:nvPr/>
        </p:nvSpPr>
        <p:spPr>
          <a:xfrm>
            <a:off x="1188720" y="2232360"/>
            <a:ext cx="10149120" cy="545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Load test soccer server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References</a:t>
            </a:r>
            <a:endParaRPr/>
          </a:p>
        </p:txBody>
      </p:sp>
      <p:sp>
        <p:nvSpPr>
          <p:cNvPr id="129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0" name="CustomShape 3"/>
          <p:cNvSpPr/>
          <p:nvPr/>
        </p:nvSpPr>
        <p:spPr>
          <a:xfrm>
            <a:off x="1188720" y="2232360"/>
            <a:ext cx="8411760" cy="345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[1] Jiang, Zhen Ming, and Ahmed Hassan. "A Survey on Load Testing of Large-Scale Software Systems." 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A Survey on Load Testing of Large Scale Software Systems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400">
                <a:solidFill>
                  <a:srgbClr val="262626"/>
                </a:solidFill>
                <a:latin typeface="Calibri Light"/>
              </a:rPr>
              <a:t>Authors: Zhen Ming Jiang, Member, IEEE, Ahmed E. Hassan, Member, IEEE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2400" u="sng">
                <a:solidFill>
                  <a:srgbClr val="009933"/>
                </a:solidFill>
                <a:latin typeface="Calibri Light"/>
              </a:rPr>
              <a:t>Free</a:t>
            </a:r>
            <a:r>
              <a:rPr lang="en-US" sz="2400">
                <a:solidFill>
                  <a:srgbClr val="262626"/>
                </a:solidFill>
                <a:latin typeface="Calibri Light"/>
              </a:rPr>
              <a:t> PDF available on Campus through IEEE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83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8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6640" cy="173664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840480" y="3291840"/>
            <a:ext cx="2194200" cy="137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8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6640" cy="173664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108960" y="48463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57600" y="32918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1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310896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557784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577840" y="4846320"/>
            <a:ext cx="2194200" cy="137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Why Load testing?</a:t>
            </a:r>
            <a:endParaRPr/>
          </a:p>
        </p:txBody>
      </p:sp>
      <p:sp>
        <p:nvSpPr>
          <p:cNvPr id="95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9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960" y="3017520"/>
            <a:ext cx="1736640" cy="173664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474720" y="48463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4023360" y="32918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99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347472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557784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577840" y="48463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6035040" y="327528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3" name="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7955280" y="18122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4" name="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5212080" y="37490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7132320" y="53035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11"/>
          <a:stretch>
            <a:fillRect/>
          </a:stretch>
        </p:blipFill>
        <p:spPr>
          <a:xfrm>
            <a:off x="484632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12"/>
          <a:stretch>
            <a:fillRect/>
          </a:stretch>
        </p:blipFill>
        <p:spPr>
          <a:xfrm>
            <a:off x="3108960" y="48463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13"/>
          <a:stretch>
            <a:fillRect/>
          </a:stretch>
        </p:blipFill>
        <p:spPr>
          <a:xfrm>
            <a:off x="3657600" y="32918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14"/>
          <a:stretch>
            <a:fillRect/>
          </a:stretch>
        </p:blipFill>
        <p:spPr>
          <a:xfrm>
            <a:off x="3108960" y="182880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15"/>
          <a:stretch>
            <a:fillRect/>
          </a:stretch>
        </p:blipFill>
        <p:spPr>
          <a:xfrm>
            <a:off x="4754880" y="484632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16"/>
          <a:stretch>
            <a:fillRect/>
          </a:stretch>
        </p:blipFill>
        <p:spPr>
          <a:xfrm>
            <a:off x="4389120" y="3749040"/>
            <a:ext cx="2194200" cy="137124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17"/>
          <a:stretch>
            <a:fillRect/>
          </a:stretch>
        </p:blipFill>
        <p:spPr>
          <a:xfrm>
            <a:off x="4023360" y="1828800"/>
            <a:ext cx="2194200" cy="137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What is Load testing?</a:t>
            </a:r>
            <a:endParaRPr/>
          </a:p>
        </p:txBody>
      </p:sp>
      <p:sp>
        <p:nvSpPr>
          <p:cNvPr id="114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5" name="CustomShape 3"/>
          <p:cNvSpPr/>
          <p:nvPr/>
        </p:nvSpPr>
        <p:spPr>
          <a:xfrm>
            <a:off x="1188720" y="2232360"/>
            <a:ext cx="8411760" cy="145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Load testing is the process of assessing the </a:t>
            </a:r>
            <a:r>
              <a:rPr b="1" lang="en-US" sz="3200">
                <a:solidFill>
                  <a:srgbClr val="00cc00"/>
                </a:solidFill>
                <a:latin typeface="Arial"/>
              </a:rPr>
              <a:t>behavior</a:t>
            </a:r>
            <a:r>
              <a:rPr lang="en-US" sz="3200">
                <a:solidFill>
                  <a:srgbClr val="00cc00"/>
                </a:solidFill>
                <a:latin typeface="Arial"/>
              </a:rPr>
              <a:t> of a system under load in order to detect </a:t>
            </a:r>
            <a:r>
              <a:rPr b="1" lang="en-US" sz="3200">
                <a:solidFill>
                  <a:srgbClr val="ff3333"/>
                </a:solidFill>
                <a:latin typeface="Arial"/>
              </a:rPr>
              <a:t>load-related problems</a:t>
            </a:r>
            <a:r>
              <a:rPr lang="en-US" sz="3200">
                <a:solidFill>
                  <a:srgbClr val="ff3333"/>
                </a:solidFill>
                <a:latin typeface="Arial"/>
              </a:rPr>
              <a:t>[1].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design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17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8" name="CustomShape 3"/>
          <p:cNvSpPr/>
          <p:nvPr/>
        </p:nvSpPr>
        <p:spPr>
          <a:xfrm>
            <a:off x="1188720" y="2232360"/>
            <a:ext cx="8411760" cy="1001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US" sz="3200">
                <a:solidFill>
                  <a:srgbClr val="0000ff"/>
                </a:solidFill>
                <a:latin typeface="Arial"/>
              </a:rPr>
              <a:t>Realistic</a:t>
            </a:r>
            <a:r>
              <a:rPr lang="en-US" sz="3200">
                <a:solidFill>
                  <a:srgbClr val="0000ff"/>
                </a:solidFill>
                <a:latin typeface="Arial"/>
              </a:rPr>
              <a:t> Load [1]</a:t>
            </a:r>
            <a:endParaRPr/>
          </a:p>
          <a:p>
            <a:r>
              <a:rPr b="1" lang="en-US" sz="3200">
                <a:solidFill>
                  <a:srgbClr val="990000"/>
                </a:solidFill>
                <a:latin typeface="Arial"/>
              </a:rPr>
              <a:t>Fault</a:t>
            </a:r>
            <a:r>
              <a:rPr lang="en-US" sz="3200">
                <a:solidFill>
                  <a:srgbClr val="990000"/>
                </a:solidFill>
                <a:latin typeface="Arial"/>
              </a:rPr>
              <a:t> Inducing Load [1]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Execute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20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1" name="CustomShape 3"/>
          <p:cNvSpPr/>
          <p:nvPr/>
        </p:nvSpPr>
        <p:spPr>
          <a:xfrm>
            <a:off x="1188720" y="2232360"/>
            <a:ext cx="9326160" cy="145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Live </a:t>
            </a:r>
            <a:r>
              <a:rPr b="1" lang="en-US" sz="3200">
                <a:solidFill>
                  <a:srgbClr val="ff6600"/>
                </a:solidFill>
                <a:latin typeface="Arial"/>
              </a:rPr>
              <a:t>users</a:t>
            </a:r>
            <a:r>
              <a:rPr lang="en-US" sz="3200">
                <a:solidFill>
                  <a:srgbClr val="ff6600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ff6600"/>
                </a:solidFill>
                <a:latin typeface="Arial"/>
              </a:rPr>
              <a:t>Load </a:t>
            </a:r>
            <a:r>
              <a:rPr b="1" lang="en-US" sz="3200">
                <a:solidFill>
                  <a:srgbClr val="cc9900"/>
                </a:solidFill>
                <a:latin typeface="Arial"/>
              </a:rPr>
              <a:t>Drivers</a:t>
            </a:r>
            <a:r>
              <a:rPr lang="en-US" sz="3200">
                <a:solidFill>
                  <a:srgbClr val="cc9900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cc9900"/>
                </a:solidFill>
                <a:latin typeface="Arial"/>
              </a:rPr>
              <a:t>Deploying and Executing on a special </a:t>
            </a:r>
            <a:r>
              <a:rPr b="1" lang="en-US" sz="3200">
                <a:solidFill>
                  <a:srgbClr val="666699"/>
                </a:solidFill>
                <a:latin typeface="Arial"/>
              </a:rPr>
              <a:t>platform</a:t>
            </a:r>
            <a:r>
              <a:rPr lang="en-US" sz="3200">
                <a:solidFill>
                  <a:srgbClr val="666699"/>
                </a:solidFill>
                <a:latin typeface="Arial"/>
              </a:rPr>
              <a:t> [1]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657360" y="499680"/>
            <a:ext cx="10771200" cy="165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How can I Analyze a load test?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676800" y="2011680"/>
            <a:ext cx="10752120" cy="3764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4" name="CustomShape 3"/>
          <p:cNvSpPr/>
          <p:nvPr/>
        </p:nvSpPr>
        <p:spPr>
          <a:xfrm>
            <a:off x="1188720" y="2232360"/>
            <a:ext cx="10149120" cy="145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3200">
                <a:latin typeface="Arial"/>
              </a:rPr>
              <a:t>Verify against </a:t>
            </a:r>
            <a:r>
              <a:rPr b="1" lang="en-US" sz="3200">
                <a:solidFill>
                  <a:srgbClr val="000099"/>
                </a:solidFill>
                <a:latin typeface="Arial"/>
              </a:rPr>
              <a:t>Service Level Agreements</a:t>
            </a:r>
            <a:r>
              <a:rPr lang="en-US" sz="3200">
                <a:solidFill>
                  <a:srgbClr val="000099"/>
                </a:solidFill>
                <a:latin typeface="Arial"/>
              </a:rPr>
              <a:t> [1]</a:t>
            </a:r>
            <a:endParaRPr/>
          </a:p>
          <a:p>
            <a:r>
              <a:rPr lang="en-US" sz="3200">
                <a:solidFill>
                  <a:srgbClr val="000099"/>
                </a:solidFill>
                <a:latin typeface="Arial"/>
              </a:rPr>
              <a:t>Look for </a:t>
            </a:r>
            <a:r>
              <a:rPr b="1" lang="en-US" sz="3200">
                <a:solidFill>
                  <a:srgbClr val="cc0000"/>
                </a:solidFill>
                <a:latin typeface="Arial"/>
              </a:rPr>
              <a:t>common problems</a:t>
            </a:r>
            <a:r>
              <a:rPr lang="en-US" sz="3200">
                <a:solidFill>
                  <a:srgbClr val="cc0000"/>
                </a:solidFill>
                <a:latin typeface="Arial"/>
              </a:rPr>
              <a:t> (memory leakage) [1]</a:t>
            </a:r>
            <a:endParaRPr/>
          </a:p>
          <a:p>
            <a:r>
              <a:rPr lang="en-US" sz="3200">
                <a:solidFill>
                  <a:srgbClr val="cc0000"/>
                </a:solidFill>
                <a:latin typeface="Arial"/>
              </a:rPr>
              <a:t>Look for </a:t>
            </a:r>
            <a:r>
              <a:rPr b="1" lang="en-US" sz="3200">
                <a:solidFill>
                  <a:srgbClr val="009933"/>
                </a:solidFill>
                <a:latin typeface="Arial"/>
              </a:rPr>
              <a:t>weird</a:t>
            </a:r>
            <a:r>
              <a:rPr lang="en-US" sz="3200">
                <a:solidFill>
                  <a:srgbClr val="009933"/>
                </a:solidFill>
                <a:latin typeface="Arial"/>
              </a:rPr>
              <a:t> behavior [1]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